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5" r:id="rId3"/>
    <p:sldId id="258" r:id="rId4"/>
    <p:sldId id="259" r:id="rId5"/>
    <p:sldId id="261" r:id="rId6"/>
    <p:sldId id="256" r:id="rId7"/>
    <p:sldId id="260"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732A8-3D72-4B96-AEF3-3A58CD18339D}" type="datetimeFigureOut">
              <a:rPr lang="en-US" smtClean="0"/>
              <a:pPr/>
              <a:t>11/11/2020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3D448-97C3-4226-897B-BA5D179E972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A732A8-3D72-4B96-AEF3-3A58CD18339D}" type="datetimeFigureOut">
              <a:rPr lang="en-US" smtClean="0"/>
              <a:pPr/>
              <a:t>11/11/2020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3D448-97C3-4226-897B-BA5D179E972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olitico.eu/wp-content/uploads/2020/10/POLITICO-Letter-EMF5G-disinformation-15-countries.pdf" TargetMode="External"/><Relationship Id="rId2" Type="http://schemas.openxmlformats.org/officeDocument/2006/relationships/hyperlink" Target="https://www.politico.eu/wp-content/uploads/2020/10/POLITICO-Letter-to-EC_5G-disinformation-cover-note.pdf"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madalincristian.ro/primele-abonamente-in-supernet-5g-de-la-vodafone/" TargetMode="External"/><Relationship Id="rId2" Type="http://schemas.openxmlformats.org/officeDocument/2006/relationships/hyperlink" Target="https://madalincristian.ro/tag/ancom/"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madalincristian.ro/tag/telekom/" TargetMode="External"/><Relationship Id="rId4" Type="http://schemas.openxmlformats.org/officeDocument/2006/relationships/hyperlink" Target="https://madalincristian.ro/digi-mobil-lanseaza-oficial-reteaua-5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top5gromania.ro/" TargetMode="External"/><Relationship Id="rId2" Type="http://schemas.openxmlformats.org/officeDocument/2006/relationships/hyperlink" Target="https://ziaristii.com/delir-parlament-temeri-la-psd-ca-robotii-se-vor-prinde-cine-e-inutil-si-l-vor-arunca-la-groapa-de-gunoi-istoriei-batalia-cu-5g-momentul-asta-se-extrag-informatii-din-noi/"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acad.ro/mediaAR/com2019/c1016-ManifestEraDigitala.htm?fbclid=IwAR3NPg6B9oyzDQfnWJuFuP4ic-YaUkmuh_EBqPl8qUf120jQuqdZl2G0S1A"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0"/>
            <a:ext cx="7772400" cy="1470025"/>
          </a:xfrm>
        </p:spPr>
        <p:txBody>
          <a:bodyPr>
            <a:normAutofit fontScale="90000"/>
          </a:bodyPr>
          <a:lstStyle/>
          <a:p>
            <a:r>
              <a:rPr lang="en-US" sz="6700" b="1" dirty="0" smtClean="0">
                <a:solidFill>
                  <a:srgbClr val="00B0F0"/>
                </a:solidFill>
                <a:latin typeface="Lucida Handwriting" pitchFamily="66" charset="0"/>
              </a:rPr>
              <a:t>ROUND TABLE</a:t>
            </a:r>
            <a:r>
              <a:rPr lang="en-US" b="1" dirty="0" smtClean="0">
                <a:latin typeface="Lucida Handwriting" pitchFamily="66" charset="0"/>
              </a:rPr>
              <a:t/>
            </a:r>
            <a:br>
              <a:rPr lang="en-US" b="1" dirty="0" smtClean="0">
                <a:latin typeface="Lucida Handwriting" pitchFamily="66" charset="0"/>
              </a:rPr>
            </a:br>
            <a:r>
              <a:rPr lang="en-US" sz="4000" b="1" dirty="0" err="1" smtClean="0">
                <a:latin typeface="Lucida Handwriting" pitchFamily="66" charset="0"/>
              </a:rPr>
              <a:t>Informations</a:t>
            </a:r>
            <a:r>
              <a:rPr lang="en-US" sz="4000" b="1" dirty="0" smtClean="0">
                <a:latin typeface="Lucida Handwriting" pitchFamily="66" charset="0"/>
              </a:rPr>
              <a:t> &amp; </a:t>
            </a:r>
            <a:r>
              <a:rPr lang="en-US" sz="4000" b="1" dirty="0" err="1" smtClean="0">
                <a:latin typeface="Lucida Handwriting" pitchFamily="66" charset="0"/>
              </a:rPr>
              <a:t>Questionaire</a:t>
            </a:r>
            <a:endParaRPr lang="en-US" sz="4000" b="1" dirty="0">
              <a:latin typeface="Lucida Handwriting" pitchFamily="66" charset="0"/>
            </a:endParaRPr>
          </a:p>
        </p:txBody>
      </p:sp>
      <p:pic>
        <p:nvPicPr>
          <p:cNvPr id="4" name="Picture 3"/>
          <p:cNvPicPr/>
          <p:nvPr/>
        </p:nvPicPr>
        <p:blipFill>
          <a:blip r:embed="rId2" cstate="print"/>
          <a:srcRect/>
          <a:stretch>
            <a:fillRect/>
          </a:stretch>
        </p:blipFill>
        <p:spPr bwMode="auto">
          <a:xfrm>
            <a:off x="0" y="0"/>
            <a:ext cx="1003670" cy="300510"/>
          </a:xfrm>
          <a:prstGeom prst="rect">
            <a:avLst/>
          </a:prstGeom>
          <a:noFill/>
          <a:ln w="9525">
            <a:noFill/>
            <a:miter lim="800000"/>
            <a:headEnd/>
            <a:tailEnd/>
          </a:ln>
        </p:spPr>
      </p:pic>
      <p:sp>
        <p:nvSpPr>
          <p:cNvPr id="5" name="TextBox 4"/>
          <p:cNvSpPr txBox="1"/>
          <p:nvPr/>
        </p:nvSpPr>
        <p:spPr>
          <a:xfrm>
            <a:off x="990600" y="609600"/>
            <a:ext cx="7391400" cy="923330"/>
          </a:xfrm>
          <a:prstGeom prst="rect">
            <a:avLst/>
          </a:prstGeom>
          <a:noFill/>
        </p:spPr>
        <p:txBody>
          <a:bodyPr wrap="square" rtlCol="0">
            <a:spAutoFit/>
          </a:bodyPr>
          <a:lstStyle/>
          <a:p>
            <a:pPr algn="ctr"/>
            <a:r>
              <a:rPr lang="en-US" sz="3600" b="1" i="1" dirty="0" smtClean="0">
                <a:solidFill>
                  <a:srgbClr val="FF0000"/>
                </a:solidFill>
                <a:latin typeface="+mj-lt"/>
              </a:rPr>
              <a:t>CEM 2020 Workshop (online)</a:t>
            </a:r>
          </a:p>
          <a:p>
            <a:pPr algn="ctr"/>
            <a:r>
              <a:rPr lang="en-US" dirty="0" smtClean="0"/>
              <a:t>      2-4 </a:t>
            </a:r>
            <a:r>
              <a:rPr lang="en-US" dirty="0" err="1" smtClean="0"/>
              <a:t>november</a:t>
            </a:r>
            <a:r>
              <a:rPr lang="en-US" dirty="0" smtClean="0"/>
              <a:t> 2020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sz="3600" b="1" dirty="0" smtClean="0">
                <a:effectLst>
                  <a:outerShdw blurRad="38100" dist="38100" dir="2700000" algn="tl">
                    <a:srgbClr val="000000">
                      <a:alpha val="43137"/>
                    </a:srgbClr>
                  </a:outerShdw>
                </a:effectLst>
              </a:rPr>
              <a:t/>
            </a:r>
            <a:br>
              <a:rPr lang="en-US" sz="3600" b="1" dirty="0" smtClean="0">
                <a:effectLst>
                  <a:outerShdw blurRad="38100" dist="38100" dir="2700000" algn="tl">
                    <a:srgbClr val="000000">
                      <a:alpha val="43137"/>
                    </a:srgbClr>
                  </a:outerShdw>
                </a:effectLst>
              </a:rPr>
            </a:br>
            <a:r>
              <a:rPr lang="en-US" sz="3600" b="1" dirty="0" smtClean="0">
                <a:effectLst>
                  <a:outerShdw blurRad="38100" dist="38100" dir="2700000" algn="tl">
                    <a:srgbClr val="000000">
                      <a:alpha val="43137"/>
                    </a:srgbClr>
                  </a:outerShdw>
                </a:effectLst>
              </a:rPr>
              <a:t>Letter </a:t>
            </a:r>
            <a:r>
              <a:rPr lang="en-US" sz="3600" b="1" dirty="0">
                <a:effectLst>
                  <a:outerShdw blurRad="38100" dist="38100" dir="2700000" algn="tl">
                    <a:srgbClr val="000000">
                      <a:alpha val="43137"/>
                    </a:srgbClr>
                  </a:outerShdw>
                </a:effectLst>
              </a:rPr>
              <a:t>of 15 EU Member States on EMF and 5G </a:t>
            </a:r>
            <a:r>
              <a:rPr lang="en-US" sz="3600" b="1" dirty="0" smtClean="0">
                <a:effectLst>
                  <a:outerShdw blurRad="38100" dist="38100" dir="2700000" algn="tl">
                    <a:srgbClr val="000000">
                      <a:alpha val="43137"/>
                    </a:srgbClr>
                  </a:outerShdw>
                </a:effectLst>
              </a:rPr>
              <a:t>disinformation from 20.10.2020</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sz="1800" dirty="0"/>
              <a:t>concerning disinformation about 5G, was sent to the EU. The initiator of the letter was the </a:t>
            </a:r>
            <a:r>
              <a:rPr lang="en-US" sz="1800" dirty="0">
                <a:hlinkClick r:id="rId2"/>
              </a:rPr>
              <a:t>government of Poland</a:t>
            </a:r>
            <a:r>
              <a:rPr lang="en-US" sz="1800" dirty="0"/>
              <a:t>. Support for the initiative was provided by 14 EU countries and, including Poland, </a:t>
            </a:r>
            <a:r>
              <a:rPr lang="en-US" sz="1800" b="1" dirty="0">
                <a:hlinkClick r:id="rId3"/>
              </a:rPr>
              <a:t>15 countries penned the letter</a:t>
            </a:r>
            <a:r>
              <a:rPr lang="en-US" sz="1800" b="1" dirty="0"/>
              <a:t>: </a:t>
            </a:r>
            <a:r>
              <a:rPr lang="en-US" sz="1800" dirty="0"/>
              <a:t>Austria, Bulgaria, Croatia, Czech Republic, Cyprus, Estonia, Finland, Greece, Latvia, Lithuania, Luxembourg, Poland, Portugal, Slovakia, and Sweden</a:t>
            </a:r>
            <a:r>
              <a:rPr lang="en-US" sz="1800" dirty="0" smtClean="0"/>
              <a:t>.</a:t>
            </a:r>
          </a:p>
          <a:p>
            <a:pPr>
              <a:buNone/>
            </a:pPr>
            <a:endParaRPr lang="en-US" sz="1800" dirty="0" smtClean="0"/>
          </a:p>
          <a:p>
            <a:r>
              <a:rPr lang="en-US" sz="1800" b="1" dirty="0" smtClean="0"/>
              <a:t>The </a:t>
            </a:r>
            <a:r>
              <a:rPr lang="en-US" sz="1800" b="1" dirty="0"/>
              <a:t>EU countries that were not involved in the letter</a:t>
            </a:r>
            <a:r>
              <a:rPr lang="en-US" sz="1800" dirty="0"/>
              <a:t>: Belgium, Denmark, France, Germany, Hungary, Ireland, Italy, Malta, Netherlands, </a:t>
            </a:r>
            <a:r>
              <a:rPr lang="en-US" sz="1800" b="1" dirty="0"/>
              <a:t>Romania</a:t>
            </a:r>
            <a:r>
              <a:rPr lang="en-US" sz="1800" dirty="0"/>
              <a:t>, Slovenia, and Spain.</a:t>
            </a:r>
          </a:p>
        </p:txBody>
      </p:sp>
      <p:pic>
        <p:nvPicPr>
          <p:cNvPr id="4" name="Picture 3"/>
          <p:cNvPicPr/>
          <p:nvPr/>
        </p:nvPicPr>
        <p:blipFill>
          <a:blip r:embed="rId4"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1600200"/>
          </a:xfrm>
        </p:spPr>
        <p:txBody>
          <a:bodyPr>
            <a:normAutofit fontScale="90000"/>
          </a:bodyPr>
          <a:lstStyle/>
          <a:p>
            <a:r>
              <a:rPr lang="en-US" b="1" dirty="0" smtClean="0"/>
              <a:t/>
            </a:r>
            <a:br>
              <a:rPr lang="en-US" b="1" dirty="0" smtClean="0"/>
            </a:br>
            <a:r>
              <a:rPr lang="en-US" b="1" dirty="0"/>
              <a:t> </a:t>
            </a:r>
            <a:r>
              <a:rPr lang="en-US" b="1" dirty="0" smtClean="0"/>
              <a:t/>
            </a:r>
            <a:br>
              <a:rPr lang="en-US" b="1" dirty="0" smtClean="0"/>
            </a:br>
            <a:r>
              <a:rPr lang="en-US" b="1" dirty="0"/>
              <a:t/>
            </a:r>
            <a:br>
              <a:rPr lang="en-US" b="1" dirty="0"/>
            </a:br>
            <a:r>
              <a:rPr lang="en-US" sz="3600" b="1" dirty="0" smtClean="0"/>
              <a:t/>
            </a:r>
            <a:br>
              <a:rPr lang="en-US" sz="3600" b="1" dirty="0" smtClean="0"/>
            </a:br>
            <a:r>
              <a:rPr lang="en-US" b="1" dirty="0"/>
              <a:t/>
            </a:r>
            <a:br>
              <a:rPr lang="en-US" b="1" dirty="0"/>
            </a:br>
            <a:r>
              <a:rPr lang="en-US" dirty="0"/>
              <a:t/>
            </a:r>
            <a:br>
              <a:rPr lang="en-US" dirty="0"/>
            </a:br>
            <a:r>
              <a:rPr lang="en-US" b="1" dirty="0"/>
              <a:t> </a:t>
            </a:r>
            <a:r>
              <a:rPr lang="en-US" sz="3600" b="1" dirty="0">
                <a:effectLst>
                  <a:outerShdw blurRad="38100" dist="38100" dir="2700000" algn="tl">
                    <a:srgbClr val="000000">
                      <a:alpha val="43137"/>
                    </a:srgbClr>
                  </a:outerShdw>
                </a:effectLst>
              </a:rPr>
              <a:t>Press Conference: </a:t>
            </a:r>
            <a:r>
              <a:rPr lang="ro-RO" sz="3600" b="1" dirty="0">
                <a:effectLst>
                  <a:outerShdw blurRad="38100" dist="38100" dir="2700000" algn="tl">
                    <a:srgbClr val="000000">
                      <a:alpha val="43137"/>
                    </a:srgbClr>
                  </a:outerShdw>
                </a:effectLst>
              </a:rPr>
              <a:t>WASHINGTON, DC, 20.10. </a:t>
            </a:r>
            <a:r>
              <a:rPr lang="ro-RO" sz="3600" b="1" dirty="0" smtClean="0">
                <a:effectLst>
                  <a:outerShdw blurRad="38100" dist="38100" dir="2700000" algn="tl">
                    <a:srgbClr val="000000">
                      <a:alpha val="43137"/>
                    </a:srgbClr>
                  </a:outerShdw>
                </a:effectLst>
              </a:rPr>
              <a:t>2020</a:t>
            </a:r>
            <a:r>
              <a:rPr lang="ro-RO" sz="3600" b="1" dirty="0" smtClean="0"/>
              <a:t>                                     </a:t>
            </a:r>
            <a:r>
              <a:rPr lang="en-US" sz="3600" b="1" dirty="0" smtClean="0"/>
              <a:t/>
            </a:r>
            <a:br>
              <a:rPr lang="en-US" sz="3600" b="1" dirty="0" smtClean="0"/>
            </a:br>
            <a:r>
              <a:rPr lang="en-US" sz="3600" b="1" dirty="0"/>
              <a:t/>
            </a:r>
            <a:br>
              <a:rPr lang="en-US" sz="3600" b="1" dirty="0"/>
            </a:br>
            <a:r>
              <a:rPr lang="ro-RO" sz="2000" b="1" dirty="0" smtClean="0"/>
              <a:t>Organized </a:t>
            </a:r>
            <a:r>
              <a:rPr lang="ro-RO" sz="2000" b="1" dirty="0"/>
              <a:t>by EHT (</a:t>
            </a:r>
            <a:r>
              <a:rPr lang="en-US" sz="2000" b="1" dirty="0"/>
              <a:t>Environmental Health Trust</a:t>
            </a:r>
            <a:r>
              <a:rPr lang="en-US" sz="2000" b="1" dirty="0" smtClean="0"/>
              <a:t>)</a:t>
            </a: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a:t/>
            </a:r>
            <a:br>
              <a:rPr lang="en-US" b="1" dirty="0"/>
            </a:br>
            <a:r>
              <a:rPr lang="en-US" sz="2200" b="1" dirty="0"/>
              <a:t/>
            </a:r>
            <a:br>
              <a:rPr lang="en-US" sz="2200" b="1" dirty="0"/>
            </a:br>
            <a:r>
              <a:rPr lang="en-US" sz="2200" b="1" dirty="0" smtClean="0"/>
              <a:t/>
            </a:r>
            <a:br>
              <a:rPr lang="en-US" sz="2200" b="1" dirty="0" smtClean="0"/>
            </a:br>
            <a:r>
              <a:rPr lang="en-US" dirty="0" smtClean="0"/>
              <a:t/>
            </a:r>
            <a:br>
              <a:rPr lang="en-US" dirty="0" smtClean="0"/>
            </a:br>
            <a:endParaRPr lang="en-US" dirty="0"/>
          </a:p>
        </p:txBody>
      </p:sp>
      <p:sp>
        <p:nvSpPr>
          <p:cNvPr id="1027" name="Rectangle 3"/>
          <p:cNvSpPr>
            <a:spLocks noChangeArrowheads="1"/>
          </p:cNvSpPr>
          <p:nvPr/>
        </p:nvSpPr>
        <p:spPr bwMode="auto">
          <a:xfrm>
            <a:off x="457200" y="2286000"/>
            <a:ext cx="81534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The FCC Misrepresents Scientific Facts and US Agency Positions</a:t>
            </a: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a:latin typeface="Calibri" pitchFamily="34" charset="0"/>
              <a:cs typeface="Calibri" pitchFamily="34" charset="0"/>
            </a:endParaRPr>
          </a:p>
          <a:p>
            <a:pPr lvl="0" fontAlgn="base">
              <a:spcBef>
                <a:spcPct val="0"/>
              </a:spcBef>
              <a:spcAft>
                <a:spcPct val="0"/>
              </a:spcAft>
            </a:pPr>
            <a:r>
              <a:rPr lang="en-US" sz="2000" b="1" dirty="0" smtClean="0"/>
              <a:t>                   U.S</a:t>
            </a:r>
            <a:r>
              <a:rPr lang="en-US" sz="2000" b="1" dirty="0"/>
              <a:t>. Court of Appeals for the District of Columbia </a:t>
            </a:r>
            <a:r>
              <a:rPr lang="en-US" sz="2000" b="1" dirty="0" smtClean="0"/>
              <a:t>against</a:t>
            </a:r>
          </a:p>
          <a:p>
            <a:pPr lvl="0" fontAlgn="base">
              <a:spcBef>
                <a:spcPct val="0"/>
              </a:spcBef>
              <a:spcAft>
                <a:spcPct val="0"/>
              </a:spcAft>
            </a:pPr>
            <a:r>
              <a:rPr lang="en-US" sz="2000" b="1" dirty="0" smtClean="0"/>
              <a:t> </a:t>
            </a:r>
          </a:p>
          <a:p>
            <a:pPr lvl="0" fontAlgn="base">
              <a:spcBef>
                <a:spcPct val="0"/>
              </a:spcBef>
              <a:spcAft>
                <a:spcPct val="0"/>
              </a:spcAft>
            </a:pPr>
            <a:r>
              <a:rPr lang="en-US" sz="2000" dirty="0" smtClean="0">
                <a:solidFill>
                  <a:srgbClr val="FF0000"/>
                </a:solidFill>
              </a:rPr>
              <a:t>The </a:t>
            </a:r>
            <a:r>
              <a:rPr lang="en-US" sz="2000" dirty="0">
                <a:solidFill>
                  <a:srgbClr val="FF0000"/>
                </a:solidFill>
              </a:rPr>
              <a:t>FCC’s decision not to update its 1996 wireless exposure limits and for it’s refusal to adopt science based cell phone/tower and wireless exposure rules that adequately protect the public from biological effects. </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p:txBody>
      </p:sp>
      <p:pic>
        <p:nvPicPr>
          <p:cNvPr id="4" name="Picture 3"/>
          <p:cNvPicPr/>
          <p:nvPr/>
        </p:nvPicPr>
        <p:blipFill>
          <a:blip r:embed="rId2"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2133601" y="192643"/>
            <a:ext cx="5787288" cy="6360557"/>
          </a:xfrm>
          <a:prstGeom prst="rect">
            <a:avLst/>
          </a:prstGeom>
          <a:noFill/>
          <a:ln w="9525">
            <a:noFill/>
            <a:miter lim="800000"/>
            <a:headEnd/>
            <a:tailEnd/>
          </a:ln>
        </p:spPr>
      </p:pic>
      <p:pic>
        <p:nvPicPr>
          <p:cNvPr id="3" name="Picture 2"/>
          <p:cNvPicPr/>
          <p:nvPr/>
        </p:nvPicPr>
        <p:blipFill>
          <a:blip r:embed="rId3"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524000"/>
          </a:xfrm>
        </p:spPr>
        <p:txBody>
          <a:bodyPr>
            <a:normAutofit/>
          </a:bodyPr>
          <a:lstStyle/>
          <a:p>
            <a:r>
              <a:rPr lang="en-US" sz="4000" b="1" dirty="0" err="1">
                <a:effectLst>
                  <a:outerShdw blurRad="38100" dist="38100" dir="2700000" algn="tl">
                    <a:srgbClr val="000000">
                      <a:alpha val="43137"/>
                    </a:srgbClr>
                  </a:outerShdw>
                </a:effectLst>
              </a:rPr>
              <a:t>Videoconferinţa</a:t>
            </a:r>
            <a:r>
              <a:rPr lang="en-US" sz="4000" b="1" dirty="0">
                <a:effectLst>
                  <a:outerShdw blurRad="38100" dist="38100" dir="2700000" algn="tl">
                    <a:srgbClr val="000000">
                      <a:alpha val="43137"/>
                    </a:srgbClr>
                  </a:outerShdw>
                </a:effectLst>
              </a:rPr>
              <a:t>  </a:t>
            </a:r>
            <a:r>
              <a:rPr lang="en-US" sz="4000" b="1" dirty="0" smtClean="0">
                <a:effectLst>
                  <a:outerShdw blurRad="38100" dist="38100" dir="2700000" algn="tl">
                    <a:srgbClr val="000000">
                      <a:alpha val="43137"/>
                    </a:srgbClr>
                  </a:outerShdw>
                </a:effectLst>
              </a:rPr>
              <a:t>ZF-21. 07. 2020</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r>
              <a:rPr lang="en-US" b="1" dirty="0"/>
              <a:t> </a:t>
            </a:r>
            <a:r>
              <a:rPr lang="en-US" sz="2700" b="1" dirty="0" err="1"/>
              <a:t>Ce</a:t>
            </a:r>
            <a:r>
              <a:rPr lang="en-US" sz="2700" b="1" dirty="0"/>
              <a:t> </a:t>
            </a:r>
            <a:r>
              <a:rPr lang="en-US" sz="2700" b="1" dirty="0" err="1"/>
              <a:t>planuri</a:t>
            </a:r>
            <a:r>
              <a:rPr lang="en-US" sz="2700" b="1" dirty="0"/>
              <a:t> are </a:t>
            </a:r>
            <a:r>
              <a:rPr lang="en-US" sz="2700" b="1" dirty="0" err="1"/>
              <a:t>România</a:t>
            </a:r>
            <a:r>
              <a:rPr lang="en-US" sz="2700" b="1" dirty="0"/>
              <a:t> cu </a:t>
            </a:r>
            <a:r>
              <a:rPr lang="en-US" sz="2700" b="1" dirty="0" err="1"/>
              <a:t>tehnologia</a:t>
            </a:r>
            <a:r>
              <a:rPr lang="en-US" sz="2700" b="1" dirty="0"/>
              <a:t> 5G?</a:t>
            </a:r>
            <a:endParaRPr lang="en-US" sz="2700" dirty="0"/>
          </a:p>
        </p:txBody>
      </p:sp>
      <p:sp>
        <p:nvSpPr>
          <p:cNvPr id="3" name="Content Placeholder 2"/>
          <p:cNvSpPr>
            <a:spLocks noGrp="1"/>
          </p:cNvSpPr>
          <p:nvPr>
            <p:ph idx="1"/>
          </p:nvPr>
        </p:nvSpPr>
        <p:spPr>
          <a:xfrm>
            <a:off x="457200" y="1828800"/>
            <a:ext cx="8229600" cy="4525963"/>
          </a:xfrm>
        </p:spPr>
        <p:txBody>
          <a:bodyPr>
            <a:normAutofit fontScale="47500" lnSpcReduction="20000"/>
          </a:bodyPr>
          <a:lstStyle/>
          <a:p>
            <a:pPr fontAlgn="base"/>
            <a:r>
              <a:rPr lang="vi-VN" dirty="0"/>
              <a:t>Ce performanţe vor avea reţelele 5G din România dacă operatorii nu vor avea acces la spectrul de frecvenţe radio necesar?</a:t>
            </a:r>
          </a:p>
          <a:p>
            <a:pPr fontAlgn="base">
              <a:buNone/>
            </a:pPr>
            <a:endParaRPr lang="vi-VN" dirty="0"/>
          </a:p>
          <a:p>
            <a:pPr fontAlgn="base"/>
            <a:r>
              <a:rPr lang="vi-VN" dirty="0"/>
              <a:t>Cât timp va mai fi România în topul ţărilor cu cel mai rapid internet din lume dacă nu va avea reţele 5G construite la întreaga lor capacitate?</a:t>
            </a:r>
          </a:p>
          <a:p>
            <a:pPr fontAlgn="base">
              <a:buNone/>
            </a:pPr>
            <a:r>
              <a:rPr lang="vi-VN" dirty="0"/>
              <a:t> </a:t>
            </a:r>
          </a:p>
          <a:p>
            <a:pPr fontAlgn="base"/>
            <a:r>
              <a:rPr lang="vi-VN" dirty="0"/>
              <a:t>Ce aspecte îşi doresc operatorii de telecom să fie clarificate de către autorităţi în perspectiva licitaţiei 5G?</a:t>
            </a:r>
          </a:p>
          <a:p>
            <a:pPr fontAlgn="base">
              <a:buNone/>
            </a:pPr>
            <a:r>
              <a:rPr lang="vi-VN" dirty="0"/>
              <a:t> </a:t>
            </a:r>
          </a:p>
          <a:p>
            <a:pPr fontAlgn="base"/>
            <a:r>
              <a:rPr lang="vi-VN" dirty="0"/>
              <a:t>Ce aspecte îşi doresc furnizorii de echipamente şi de servicii pentru operatorii de telecom să fie clarificate de către autorităţi în perspectiva licitaţiei 5G?</a:t>
            </a:r>
          </a:p>
          <a:p>
            <a:pPr fontAlgn="base">
              <a:buNone/>
            </a:pPr>
            <a:endParaRPr lang="vi-VN" dirty="0"/>
          </a:p>
          <a:p>
            <a:pPr fontAlgn="base"/>
            <a:r>
              <a:rPr lang="vi-VN" dirty="0" smtClean="0"/>
              <a:t>Având </a:t>
            </a:r>
            <a:r>
              <a:rPr lang="vi-VN" dirty="0"/>
              <a:t>în vedere birocraţia sufocantă din domeniul construcţiei de infrastructură de comunicaţii, este realist să ne aşteptăm ca operatorii de telecom să poată construi rapid reţele 5G dacă legislaţia nu se schimbă? Ce ar trebui făcut / schimbat în primul rând?</a:t>
            </a:r>
          </a:p>
          <a:p>
            <a:pPr fontAlgn="base">
              <a:buNone/>
            </a:pPr>
            <a:r>
              <a:rPr lang="vi-VN" dirty="0"/>
              <a:t> </a:t>
            </a:r>
          </a:p>
          <a:p>
            <a:pPr fontAlgn="base"/>
            <a:r>
              <a:rPr lang="vi-VN" dirty="0"/>
              <a:t>Pe ce ar trebui să se bazeze deciziile de a permite accesul la construcţia reţelelor 5G al anumitor companii / furnizori de echipamente şi servicii? Care este abordarea autorităţilor din România în acest caz?</a:t>
            </a:r>
          </a:p>
          <a:p>
            <a:endParaRPr lang="en-US" dirty="0"/>
          </a:p>
        </p:txBody>
      </p:sp>
      <p:pic>
        <p:nvPicPr>
          <p:cNvPr id="4" name="Picture 3"/>
          <p:cNvPicPr/>
          <p:nvPr/>
        </p:nvPicPr>
        <p:blipFill>
          <a:blip r:embed="rId2"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fontScale="90000"/>
          </a:bodyPr>
          <a:lstStyle/>
          <a:p>
            <a:r>
              <a:rPr lang="en-US" sz="4000" b="1" dirty="0">
                <a:effectLst>
                  <a:outerShdw blurRad="38100" dist="38100" dir="2700000" algn="tl">
                    <a:srgbClr val="000000">
                      <a:alpha val="43137"/>
                    </a:srgbClr>
                  </a:outerShdw>
                </a:effectLst>
              </a:rPr>
              <a:t>5G Conference Cluj-Napoca 11.09.2020</a:t>
            </a:r>
            <a:r>
              <a:rPr lang="en-US" dirty="0"/>
              <a:t/>
            </a:r>
            <a:br>
              <a:rPr lang="en-US" dirty="0"/>
            </a:br>
            <a:r>
              <a:rPr lang="en-US" sz="2700" b="1" dirty="0"/>
              <a:t>The impact of 5G on the health of the population</a:t>
            </a:r>
            <a:endParaRPr lang="en-US" sz="2700" dirty="0"/>
          </a:p>
        </p:txBody>
      </p:sp>
      <p:sp>
        <p:nvSpPr>
          <p:cNvPr id="3" name="Subtitle 2"/>
          <p:cNvSpPr>
            <a:spLocks noGrp="1"/>
          </p:cNvSpPr>
          <p:nvPr>
            <p:ph type="subTitle" idx="1"/>
          </p:nvPr>
        </p:nvSpPr>
        <p:spPr>
          <a:xfrm>
            <a:off x="1219200" y="1676400"/>
            <a:ext cx="6400800" cy="1752600"/>
          </a:xfrm>
        </p:spPr>
        <p:txBody>
          <a:bodyPr>
            <a:normAutofit/>
          </a:bodyPr>
          <a:lstStyle/>
          <a:p>
            <a:r>
              <a:rPr lang="en-US" sz="2000" b="1" dirty="0"/>
              <a:t>5G –</a:t>
            </a:r>
            <a:r>
              <a:rPr lang="en-US" sz="2000" dirty="0"/>
              <a:t> </a:t>
            </a:r>
            <a:r>
              <a:rPr lang="en-US" sz="2000" b="1" dirty="0"/>
              <a:t>Data speed and </a:t>
            </a:r>
            <a:r>
              <a:rPr lang="en-US" sz="2000" b="1" dirty="0" smtClean="0"/>
              <a:t>latency</a:t>
            </a:r>
          </a:p>
          <a:p>
            <a:endParaRPr lang="en-US" sz="2000" dirty="0"/>
          </a:p>
        </p:txBody>
      </p:sp>
      <p:pic>
        <p:nvPicPr>
          <p:cNvPr id="4" name="Picture 3"/>
          <p:cNvPicPr/>
          <p:nvPr/>
        </p:nvPicPr>
        <p:blipFill>
          <a:blip r:embed="rId2" cstate="print"/>
          <a:srcRect/>
          <a:stretch>
            <a:fillRect/>
          </a:stretch>
        </p:blipFill>
        <p:spPr bwMode="auto">
          <a:xfrm>
            <a:off x="1752600" y="2057400"/>
            <a:ext cx="5943600" cy="4226509"/>
          </a:xfrm>
          <a:prstGeom prst="rect">
            <a:avLst/>
          </a:prstGeom>
          <a:noFill/>
          <a:ln w="9525">
            <a:noFill/>
            <a:miter lim="800000"/>
            <a:headEnd/>
            <a:tailEnd/>
          </a:ln>
        </p:spPr>
      </p:pic>
      <p:pic>
        <p:nvPicPr>
          <p:cNvPr id="5" name="Picture 4"/>
          <p:cNvPicPr/>
          <p:nvPr/>
        </p:nvPicPr>
        <p:blipFill>
          <a:blip r:embed="rId3"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err="1">
                <a:effectLst>
                  <a:outerShdw blurRad="38100" dist="38100" dir="2700000" algn="tl">
                    <a:srgbClr val="000000">
                      <a:alpha val="43137"/>
                    </a:srgbClr>
                  </a:outerShdw>
                </a:effectLst>
              </a:rPr>
              <a:t>C</a:t>
            </a:r>
            <a:r>
              <a:rPr lang="en-US" sz="3600" b="1" dirty="0" err="1" smtClean="0">
                <a:effectLst>
                  <a:outerShdw blurRad="38100" dist="38100" dir="2700000" algn="tl">
                    <a:srgbClr val="000000">
                      <a:alpha val="43137"/>
                    </a:srgbClr>
                  </a:outerShdw>
                </a:effectLst>
              </a:rPr>
              <a:t>onferinţa</a:t>
            </a:r>
            <a:r>
              <a:rPr lang="en-US" sz="3600" b="1" dirty="0" smtClean="0">
                <a:effectLst>
                  <a:outerShdw blurRad="38100" dist="38100" dir="2700000" algn="tl">
                    <a:srgbClr val="000000">
                      <a:alpha val="43137"/>
                    </a:srgbClr>
                  </a:outerShdw>
                </a:effectLst>
              </a:rPr>
              <a:t> online 5G INDUSTRIAL 2020 </a:t>
            </a:r>
            <a:r>
              <a:rPr lang="en-US" sz="1800" dirty="0" smtClean="0"/>
              <a:t>25.09.2020 </a:t>
            </a:r>
            <a:r>
              <a:rPr lang="en-US" sz="1800" dirty="0" err="1" smtClean="0"/>
              <a:t>România</a:t>
            </a:r>
            <a:r>
              <a:rPr lang="en-US" sz="1800" dirty="0" smtClean="0"/>
              <a:t/>
            </a:r>
            <a:br>
              <a:rPr lang="en-US" sz="1800" dirty="0" smtClean="0"/>
            </a:br>
            <a:r>
              <a:rPr lang="en-US" sz="1800" dirty="0" smtClean="0"/>
              <a:t> </a:t>
            </a:r>
            <a:r>
              <a:rPr lang="en-US" sz="1800" b="1" dirty="0" smtClean="0"/>
              <a:t>“</a:t>
            </a:r>
            <a:r>
              <a:rPr lang="en-US" sz="1800" b="1" dirty="0" err="1" smtClean="0"/>
              <a:t>Şansele</a:t>
            </a:r>
            <a:r>
              <a:rPr lang="en-US" sz="1800" b="1" dirty="0" smtClean="0"/>
              <a:t> </a:t>
            </a:r>
            <a:r>
              <a:rPr lang="en-US" sz="1800" b="1" dirty="0" err="1" smtClean="0"/>
              <a:t>unei</a:t>
            </a:r>
            <a:r>
              <a:rPr lang="en-US" sz="1800" b="1" dirty="0" smtClean="0"/>
              <a:t> </a:t>
            </a:r>
            <a:r>
              <a:rPr lang="en-US" sz="1800" b="1" dirty="0" err="1" smtClean="0"/>
              <a:t>economii</a:t>
            </a:r>
            <a:r>
              <a:rPr lang="en-US" sz="1800" b="1" dirty="0" smtClean="0"/>
              <a:t> accelerate de </a:t>
            </a:r>
            <a:r>
              <a:rPr lang="en-US" sz="1800" b="1" dirty="0" err="1" smtClean="0"/>
              <a:t>IoT</a:t>
            </a:r>
            <a:r>
              <a:rPr lang="en-US" sz="1800" b="1" dirty="0" smtClean="0"/>
              <a:t>, </a:t>
            </a:r>
            <a:r>
              <a:rPr lang="en-US" sz="1800" b="1" dirty="0" err="1" smtClean="0"/>
              <a:t>WiFi</a:t>
            </a:r>
            <a:r>
              <a:rPr lang="en-US" sz="1800" b="1" dirty="0" smtClean="0"/>
              <a:t>, Cloud, 5G”</a:t>
            </a:r>
            <a:endParaRPr lang="en-US" sz="1800" b="1" dirty="0"/>
          </a:p>
        </p:txBody>
      </p:sp>
      <p:sp>
        <p:nvSpPr>
          <p:cNvPr id="3" name="Content Placeholder 2"/>
          <p:cNvSpPr>
            <a:spLocks noGrp="1"/>
          </p:cNvSpPr>
          <p:nvPr>
            <p:ph idx="1"/>
          </p:nvPr>
        </p:nvSpPr>
        <p:spPr>
          <a:xfrm>
            <a:off x="457200" y="1752600"/>
            <a:ext cx="8229600" cy="4525963"/>
          </a:xfrm>
        </p:spPr>
        <p:txBody>
          <a:bodyPr>
            <a:normAutofit/>
          </a:bodyPr>
          <a:lstStyle/>
          <a:p>
            <a:endParaRPr lang="en-US" sz="2000" dirty="0" smtClean="0"/>
          </a:p>
          <a:p>
            <a:r>
              <a:rPr lang="en-US" sz="2000" b="1" dirty="0" smtClean="0"/>
              <a:t>1. </a:t>
            </a:r>
            <a:r>
              <a:rPr lang="en-US" sz="2000" b="1" dirty="0" err="1" smtClean="0"/>
              <a:t>Ioan</a:t>
            </a:r>
            <a:r>
              <a:rPr lang="en-US" sz="2000" b="1" dirty="0" smtClean="0"/>
              <a:t> </a:t>
            </a:r>
            <a:r>
              <a:rPr lang="en-US" sz="2000" b="1" dirty="0"/>
              <a:t>DEMETER, </a:t>
            </a:r>
            <a:r>
              <a:rPr lang="en-US" sz="2000" b="1" dirty="0" err="1"/>
              <a:t>MobiSoft</a:t>
            </a:r>
            <a:r>
              <a:rPr lang="en-US" sz="2000" b="1" dirty="0"/>
              <a:t>: </a:t>
            </a:r>
            <a:r>
              <a:rPr lang="en-US" sz="2000" b="1" dirty="0" err="1"/>
              <a:t>În</a:t>
            </a:r>
            <a:r>
              <a:rPr lang="en-US" sz="2000" b="1" dirty="0"/>
              <a:t> UK, OFCOM, </a:t>
            </a:r>
            <a:r>
              <a:rPr lang="en-US" sz="2000" b="1" dirty="0" err="1"/>
              <a:t>echivalentul</a:t>
            </a:r>
            <a:r>
              <a:rPr lang="en-US" sz="2000" b="1" dirty="0"/>
              <a:t> ANCOM, </a:t>
            </a:r>
            <a:r>
              <a:rPr lang="en-US" sz="2000" b="1" dirty="0" err="1"/>
              <a:t>cere</a:t>
            </a:r>
            <a:r>
              <a:rPr lang="en-US" sz="2000" b="1" dirty="0"/>
              <a:t> 980 £ </a:t>
            </a:r>
            <a:r>
              <a:rPr lang="en-US" sz="2000" b="1" dirty="0" err="1"/>
              <a:t>pe</a:t>
            </a:r>
            <a:r>
              <a:rPr lang="en-US" sz="2000" b="1" dirty="0"/>
              <a:t> 3 </a:t>
            </a:r>
            <a:r>
              <a:rPr lang="en-US" sz="2000" b="1" dirty="0" err="1"/>
              <a:t>ani</a:t>
            </a:r>
            <a:r>
              <a:rPr lang="en-US" sz="2000" b="1" dirty="0"/>
              <a:t> </a:t>
            </a:r>
            <a:r>
              <a:rPr lang="en-US" sz="2000" b="1" dirty="0" err="1"/>
              <a:t>pentru</a:t>
            </a:r>
            <a:r>
              <a:rPr lang="en-US" sz="2000" b="1" dirty="0"/>
              <a:t> o </a:t>
            </a:r>
            <a:r>
              <a:rPr lang="en-US" sz="2000" b="1" dirty="0" err="1"/>
              <a:t>licență</a:t>
            </a:r>
            <a:r>
              <a:rPr lang="en-US" sz="2000" b="1" dirty="0"/>
              <a:t> 5G</a:t>
            </a:r>
            <a:endParaRPr lang="en-US" sz="2000" dirty="0"/>
          </a:p>
          <a:p>
            <a:endParaRPr lang="en-US" sz="2000" dirty="0" smtClean="0"/>
          </a:p>
          <a:p>
            <a:r>
              <a:rPr lang="en-US" sz="2000" b="1" dirty="0"/>
              <a:t>2</a:t>
            </a:r>
            <a:r>
              <a:rPr lang="en-US" sz="2000" b="1" dirty="0" smtClean="0"/>
              <a:t>.</a:t>
            </a:r>
            <a:r>
              <a:rPr lang="en-US" sz="2000" dirty="0" smtClean="0"/>
              <a:t> </a:t>
            </a:r>
            <a:r>
              <a:rPr lang="en-US" sz="2000" b="1" dirty="0" err="1" smtClean="0"/>
              <a:t>Nicolae</a:t>
            </a:r>
            <a:r>
              <a:rPr lang="en-US" sz="2000" b="1" dirty="0" smtClean="0"/>
              <a:t> </a:t>
            </a:r>
            <a:r>
              <a:rPr lang="en-US" sz="2000" b="1" dirty="0" err="1"/>
              <a:t>Oacă</a:t>
            </a:r>
            <a:r>
              <a:rPr lang="en-US" sz="2000" b="1" dirty="0"/>
              <a:t>: </a:t>
            </a:r>
            <a:r>
              <a:rPr lang="en-US" sz="2000" b="1" dirty="0" err="1"/>
              <a:t>Lungul</a:t>
            </a:r>
            <a:r>
              <a:rPr lang="en-US" sz="2000" b="1" dirty="0"/>
              <a:t> drum al </a:t>
            </a:r>
            <a:r>
              <a:rPr lang="en-US" sz="2000" b="1" dirty="0" err="1"/>
              <a:t>României</a:t>
            </a:r>
            <a:r>
              <a:rPr lang="en-US" sz="2000" b="1" dirty="0"/>
              <a:t> </a:t>
            </a:r>
            <a:r>
              <a:rPr lang="en-US" sz="2000" b="1" dirty="0" err="1"/>
              <a:t>către</a:t>
            </a:r>
            <a:r>
              <a:rPr lang="en-US" sz="2000" b="1" dirty="0"/>
              <a:t> </a:t>
            </a:r>
            <a:r>
              <a:rPr lang="en-US" sz="2000" b="1" dirty="0" err="1"/>
              <a:t>tehnologia</a:t>
            </a:r>
            <a:r>
              <a:rPr lang="en-US" sz="2000" b="1" dirty="0"/>
              <a:t> 5G. </a:t>
            </a:r>
            <a:r>
              <a:rPr lang="en-US" sz="2000" b="1" dirty="0" err="1"/>
              <a:t>Soluții</a:t>
            </a:r>
            <a:r>
              <a:rPr lang="en-US" sz="2000" b="1" dirty="0"/>
              <a:t> </a:t>
            </a:r>
            <a:r>
              <a:rPr lang="en-US" sz="2000" b="1" dirty="0" err="1"/>
              <a:t>pentru</a:t>
            </a:r>
            <a:r>
              <a:rPr lang="en-US" sz="2000" b="1" dirty="0"/>
              <a:t> </a:t>
            </a:r>
            <a:r>
              <a:rPr lang="en-US" sz="2000" b="1" dirty="0" err="1"/>
              <a:t>depășirea</a:t>
            </a:r>
            <a:r>
              <a:rPr lang="en-US" sz="2000" b="1" dirty="0"/>
              <a:t> </a:t>
            </a:r>
            <a:r>
              <a:rPr lang="en-US" sz="2000" b="1" dirty="0" err="1" smtClean="0"/>
              <a:t>impasului</a:t>
            </a:r>
            <a:endParaRPr lang="en-US" sz="2000" b="1" dirty="0" smtClean="0"/>
          </a:p>
          <a:p>
            <a:endParaRPr lang="en-US" sz="2000" b="1" dirty="0" smtClean="0"/>
          </a:p>
          <a:p>
            <a:endParaRPr lang="en-US" sz="2000" b="1" dirty="0" smtClean="0"/>
          </a:p>
          <a:p>
            <a:pPr algn="ctr">
              <a:buNone/>
            </a:pP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Ce</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frecvențe</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5G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vor</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fi</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folosite</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lang="en-US" sz="2000" b="1" dirty="0" err="1" smtClean="0">
                <a:solidFill>
                  <a:srgbClr val="000000"/>
                </a:solidFill>
                <a:ea typeface="Times New Roman" pitchFamily="18" charset="0"/>
                <a:cs typeface="Times New Roman" pitchFamily="18" charset="0"/>
              </a:rPr>
              <a:t>î</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n</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 </a:t>
            </a:r>
            <a:r>
              <a:rPr kumimoji="0" lang="en-US" sz="2000" b="1" i="0" u="none" strike="noStrike" cap="none" normalizeH="0" baseline="0" dirty="0" err="1" smtClean="0">
                <a:ln>
                  <a:noFill/>
                </a:ln>
                <a:solidFill>
                  <a:srgbClr val="000000"/>
                </a:solidFill>
                <a:effectLst/>
                <a:ea typeface="Times New Roman" pitchFamily="18" charset="0"/>
                <a:cs typeface="Times New Roman" pitchFamily="18" charset="0"/>
              </a:rPr>
              <a:t>România</a:t>
            </a:r>
            <a:r>
              <a:rPr kumimoji="0" lang="en-US" sz="2000" b="1" i="0" u="none" strike="noStrike" cap="none" normalizeH="0" baseline="0" dirty="0" smtClean="0">
                <a:ln>
                  <a:noFill/>
                </a:ln>
                <a:solidFill>
                  <a:srgbClr val="000000"/>
                </a:solidFill>
                <a:effectLst/>
                <a:ea typeface="Times New Roman" pitchFamily="18" charset="0"/>
                <a:cs typeface="Times New Roman" pitchFamily="18" charset="0"/>
              </a:rPr>
              <a:t>?</a:t>
            </a:r>
          </a:p>
          <a:p>
            <a:pPr algn="ctr">
              <a:buNone/>
            </a:pPr>
            <a:r>
              <a:rPr kumimoji="0" lang="en-US" sz="1800" b="0" i="0" u="none" strike="noStrike" cap="none" normalizeH="0" baseline="0" dirty="0" smtClean="0">
                <a:ln>
                  <a:noFill/>
                </a:ln>
                <a:solidFill>
                  <a:srgbClr val="478254"/>
                </a:solidFill>
                <a:effectLst/>
                <a:ea typeface="Times New Roman" pitchFamily="18" charset="0"/>
                <a:cs typeface="Times New Roman" pitchFamily="18" charset="0"/>
                <a:hlinkClick r:id="rId2"/>
              </a:rPr>
              <a:t>ANCOM</a:t>
            </a:r>
            <a:r>
              <a:rPr lang="en-US" sz="1800" dirty="0" smtClean="0">
                <a:solidFill>
                  <a:srgbClr val="000000"/>
                </a:solidFill>
                <a:ea typeface="Times New Roman" pitchFamily="18" charset="0"/>
                <a:cs typeface="Times New Roman" pitchFamily="18" charset="0"/>
              </a:rPr>
              <a:t> </a:t>
            </a:r>
            <a:r>
              <a:rPr lang="en-US" sz="1800" dirty="0" err="1" smtClean="0">
                <a:solidFill>
                  <a:srgbClr val="000000"/>
                </a:solidFill>
                <a:ea typeface="Times New Roman" pitchFamily="18" charset="0"/>
                <a:cs typeface="Times New Roman" pitchFamily="18" charset="0"/>
              </a:rPr>
              <a:t>ofera</a:t>
            </a:r>
            <a:r>
              <a:rPr lang="en-US" sz="1800" dirty="0" smtClean="0">
                <a:solidFill>
                  <a:srgbClr val="000000"/>
                </a:solidFill>
                <a:ea typeface="Times New Roman" pitchFamily="18" charset="0"/>
                <a:cs typeface="Times New Roman" pitchFamily="18" charset="0"/>
              </a:rPr>
              <a:t> </a:t>
            </a:r>
            <a:r>
              <a:rPr kumimoji="0" lang="en-US" sz="1800" b="0" i="0" u="none" strike="noStrike" cap="none" normalizeH="0" baseline="0" dirty="0" err="1" smtClean="0">
                <a:ln>
                  <a:noFill/>
                </a:ln>
                <a:solidFill>
                  <a:srgbClr val="000000"/>
                </a:solidFill>
                <a:effectLst/>
                <a:ea typeface="Times New Roman" pitchFamily="18" charset="0"/>
                <a:cs typeface="Times New Roman" pitchFamily="18" charset="0"/>
              </a:rPr>
              <a:t>benzile</a:t>
            </a:r>
            <a:r>
              <a:rPr kumimoji="0" lang="en-US" sz="1800" b="0" i="0" u="none" strike="noStrike" cap="none" normalizeH="0" baseline="0" dirty="0" smtClean="0">
                <a:ln>
                  <a:noFill/>
                </a:ln>
                <a:solidFill>
                  <a:srgbClr val="000000"/>
                </a:solidFill>
                <a:effectLst/>
                <a:ea typeface="Times New Roman" pitchFamily="18" charset="0"/>
                <a:cs typeface="Times New Roman" pitchFamily="18" charset="0"/>
              </a:rPr>
              <a:t> 700 MHz, 800 MHz, 1500 MHz, 2600 MHz </a:t>
            </a:r>
            <a:r>
              <a:rPr kumimoji="0" lang="en-US" sz="1800" b="0" i="0" u="none" strike="noStrike" cap="none" normalizeH="0" baseline="0" dirty="0" err="1" smtClean="0">
                <a:ln>
                  <a:noFill/>
                </a:ln>
                <a:solidFill>
                  <a:srgbClr val="000000"/>
                </a:solidFill>
                <a:effectLst/>
                <a:ea typeface="Times New Roman" pitchFamily="18" charset="0"/>
                <a:cs typeface="Times New Roman" pitchFamily="18" charset="0"/>
              </a:rPr>
              <a:t>şi</a:t>
            </a:r>
            <a:r>
              <a:rPr kumimoji="0" lang="en-US" sz="1800" b="0" i="0" u="none" strike="noStrike" cap="none" normalizeH="0" baseline="0" dirty="0" smtClean="0">
                <a:ln>
                  <a:noFill/>
                </a:ln>
                <a:solidFill>
                  <a:srgbClr val="000000"/>
                </a:solidFill>
                <a:effectLst/>
                <a:ea typeface="Times New Roman" pitchFamily="18" charset="0"/>
                <a:cs typeface="Times New Roman" pitchFamily="18" charset="0"/>
              </a:rPr>
              <a:t> 3400-3800 MHz</a:t>
            </a:r>
          </a:p>
          <a:p>
            <a:pPr algn="ctr">
              <a:buNone/>
            </a:pPr>
            <a:r>
              <a:rPr lang="en-US" sz="1800" dirty="0" smtClean="0">
                <a:hlinkClick r:id="rId3"/>
              </a:rPr>
              <a:t>Cine </a:t>
            </a:r>
            <a:r>
              <a:rPr lang="en-US" sz="1800" dirty="0" err="1" smtClean="0">
                <a:hlinkClick r:id="rId3"/>
              </a:rPr>
              <a:t>ofera</a:t>
            </a:r>
            <a:r>
              <a:rPr lang="en-US" sz="1800" dirty="0" smtClean="0">
                <a:hlinkClick r:id="rId3"/>
              </a:rPr>
              <a:t> </a:t>
            </a:r>
            <a:r>
              <a:rPr lang="en-US" sz="1800" dirty="0" err="1" smtClean="0">
                <a:hlinkClick r:id="rId3"/>
              </a:rPr>
              <a:t>servicii</a:t>
            </a:r>
            <a:r>
              <a:rPr lang="en-US" sz="1800" dirty="0" smtClean="0">
                <a:hlinkClick r:id="rId3"/>
              </a:rPr>
              <a:t> 5G </a:t>
            </a:r>
            <a:r>
              <a:rPr lang="en-US" sz="1800" dirty="0" smtClean="0"/>
              <a:t>in Romania: </a:t>
            </a:r>
            <a:r>
              <a:rPr lang="en-US" sz="1800" dirty="0" smtClean="0">
                <a:hlinkClick r:id="rId3"/>
              </a:rPr>
              <a:t>Vodafone</a:t>
            </a:r>
            <a:r>
              <a:rPr lang="en-US" sz="1800" dirty="0" smtClean="0"/>
              <a:t>, </a:t>
            </a:r>
            <a:r>
              <a:rPr lang="en-US" sz="1800" dirty="0" err="1" smtClean="0">
                <a:hlinkClick r:id="rId4"/>
              </a:rPr>
              <a:t>DIGI.Mobil</a:t>
            </a:r>
            <a:r>
              <a:rPr lang="en-US" sz="1800" dirty="0" smtClean="0"/>
              <a:t>, </a:t>
            </a:r>
            <a:r>
              <a:rPr lang="en-US" sz="1800" dirty="0" smtClean="0">
                <a:hlinkClick r:id="rId5"/>
              </a:rPr>
              <a:t>Telekom, </a:t>
            </a:r>
            <a:r>
              <a:rPr lang="en-US" sz="1800" dirty="0" smtClean="0"/>
              <a:t> </a:t>
            </a:r>
            <a:r>
              <a:rPr lang="en-US" sz="1800" u="sng" dirty="0" smtClean="0">
                <a:solidFill>
                  <a:srgbClr val="0070C0"/>
                </a:solidFill>
              </a:rPr>
              <a:t>Orange</a:t>
            </a:r>
            <a:r>
              <a:rPr lang="en-US" sz="1800" dirty="0" smtClean="0"/>
              <a:t>  </a:t>
            </a:r>
          </a:p>
          <a:p>
            <a:pPr lvl="0"/>
            <a:endParaRPr lang="en-US" sz="1800" dirty="0" smtClean="0"/>
          </a:p>
          <a:p>
            <a:endParaRPr lang="en-US" sz="2000" b="1" dirty="0"/>
          </a:p>
          <a:p>
            <a:pPr>
              <a:buNone/>
            </a:pPr>
            <a:endParaRPr lang="en-US" sz="2000" b="1" dirty="0"/>
          </a:p>
          <a:p>
            <a:endParaRPr lang="en-US" sz="2000" dirty="0"/>
          </a:p>
        </p:txBody>
      </p:sp>
      <p:sp>
        <p:nvSpPr>
          <p:cNvPr id="6" name="Rounded Rectangle 5"/>
          <p:cNvSpPr/>
          <p:nvPr/>
        </p:nvSpPr>
        <p:spPr>
          <a:xfrm>
            <a:off x="685800" y="4648200"/>
            <a:ext cx="7772400" cy="9906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p:nvPr/>
        </p:nvPicPr>
        <p:blipFill>
          <a:blip r:embed="rId6"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effectLst>
                  <a:outerShdw blurRad="38100" dist="38100" dir="2700000" algn="tl">
                    <a:srgbClr val="000000">
                      <a:alpha val="43137"/>
                    </a:srgbClr>
                  </a:outerShdw>
                </a:effectLst>
              </a:rPr>
              <a:t/>
            </a:r>
            <a:br>
              <a:rPr lang="en-US" sz="3600" b="1" dirty="0" smtClean="0">
                <a:effectLst>
                  <a:outerShdw blurRad="38100" dist="38100" dir="2700000" algn="tl">
                    <a:srgbClr val="000000">
                      <a:alpha val="43137"/>
                    </a:srgbClr>
                  </a:outerShdw>
                </a:effectLst>
              </a:rPr>
            </a:br>
            <a:r>
              <a:rPr lang="en-US" sz="3600" b="1" dirty="0" smtClean="0">
                <a:effectLst>
                  <a:outerShdw blurRad="38100" dist="38100" dir="2700000" algn="tl">
                    <a:srgbClr val="000000">
                      <a:alpha val="43137"/>
                    </a:srgbClr>
                  </a:outerShdw>
                </a:effectLst>
              </a:rPr>
              <a:t>Information about the Campaign against the 5G System from Romania</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400" b="1" dirty="0" smtClean="0"/>
              <a:t>Discussion in the Romanian Parliament </a:t>
            </a:r>
            <a:r>
              <a:rPr lang="en-US" sz="2400" u="sng" dirty="0" smtClean="0">
                <a:hlinkClick r:id="rId2"/>
              </a:rPr>
              <a:t>https</a:t>
            </a:r>
            <a:r>
              <a:rPr lang="en-US" sz="2400" u="sng" dirty="0">
                <a:hlinkClick r:id="rId2"/>
              </a:rPr>
              <a:t>://ziaristii.com/delir-parlament-temeri-la-psd-ca-robotii-se-vor-prinde-cine-e-inutil-si-l-vor-arunca-la-groapa-de-gunoi-istoriei-batalia-cu-5g-momentul-asta-se-extrag-informatii-din-noi/</a:t>
            </a:r>
            <a:endParaRPr lang="en-US" sz="2400" dirty="0"/>
          </a:p>
          <a:p>
            <a:r>
              <a:rPr lang="it-IT" sz="2400" b="1" dirty="0" smtClean="0"/>
              <a:t>A new NGO in Romania </a:t>
            </a:r>
          </a:p>
          <a:p>
            <a:pPr>
              <a:buNone/>
            </a:pPr>
            <a:r>
              <a:rPr lang="it-IT" sz="2400" b="1" u="sng" dirty="0" smtClean="0">
                <a:hlinkClick r:id="rId3"/>
              </a:rPr>
              <a:t>     </a:t>
            </a:r>
            <a:r>
              <a:rPr lang="en-US" sz="2400" u="sng" dirty="0" smtClean="0">
                <a:hlinkClick r:id="rId3"/>
              </a:rPr>
              <a:t>http</a:t>
            </a:r>
            <a:r>
              <a:rPr lang="en-US" sz="2400" u="sng" dirty="0">
                <a:hlinkClick r:id="rId3"/>
              </a:rPr>
              <a:t>://stop5gromania.ro/</a:t>
            </a:r>
            <a:endParaRPr lang="en-US" sz="2400" dirty="0"/>
          </a:p>
          <a:p>
            <a:r>
              <a:rPr lang="en-US" sz="2400" b="1" dirty="0" smtClean="0"/>
              <a:t>Romanian Academy – The Danger of Emerging Technologies</a:t>
            </a:r>
          </a:p>
          <a:p>
            <a:r>
              <a:rPr lang="en-US" sz="2400" u="sng" dirty="0" smtClean="0">
                <a:hlinkClick r:id="rId4"/>
              </a:rPr>
              <a:t>https</a:t>
            </a:r>
            <a:r>
              <a:rPr lang="en-US" sz="2400" u="sng" dirty="0">
                <a:hlinkClick r:id="rId4"/>
              </a:rPr>
              <a:t>://acad.ro/mediaAR/com2019/c1016-ManifestEraDigitala.htm?fbclid=IwAR3NPg6B9oyzDQfnWJuFuP4ic-YaUkmuh_EBqPl8qUf120jQuqdZl2G0S1A</a:t>
            </a:r>
            <a:endParaRPr lang="en-US" sz="2400" dirty="0"/>
          </a:p>
        </p:txBody>
      </p:sp>
      <p:pic>
        <p:nvPicPr>
          <p:cNvPr id="4" name="Picture 3"/>
          <p:cNvPicPr/>
          <p:nvPr/>
        </p:nvPicPr>
        <p:blipFill>
          <a:blip r:embed="rId5"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accent3">
                    <a:lumMod val="20000"/>
                    <a:lumOff val="80000"/>
                  </a:schemeClr>
                </a:solidFill>
                <a:effectLst>
                  <a:outerShdw blurRad="38100" dist="38100" dir="2700000" algn="tl">
                    <a:srgbClr val="000000">
                      <a:alpha val="43137"/>
                    </a:srgbClr>
                  </a:outerShdw>
                </a:effectLst>
              </a:rPr>
              <a:t>Round Table Questionnaire</a:t>
            </a:r>
            <a:endParaRPr lang="en-US" sz="3600" b="1" dirty="0">
              <a:solidFill>
                <a:schemeClr val="accent3">
                  <a:lumMod val="20000"/>
                  <a:lumOff val="8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295400"/>
            <a:ext cx="8229600" cy="5181600"/>
          </a:xfrm>
        </p:spPr>
        <p:txBody>
          <a:bodyPr>
            <a:normAutofit fontScale="47500" lnSpcReduction="20000"/>
          </a:bodyPr>
          <a:lstStyle/>
          <a:p>
            <a:endParaRPr lang="en-US" b="1" dirty="0" smtClean="0"/>
          </a:p>
          <a:p>
            <a:r>
              <a:rPr lang="en-US" b="1" dirty="0" smtClean="0">
                <a:solidFill>
                  <a:srgbClr val="FF0000"/>
                </a:solidFill>
              </a:rPr>
              <a:t>Field of use of 5G:</a:t>
            </a:r>
            <a:r>
              <a:rPr lang="en-US" b="1" dirty="0" smtClean="0"/>
              <a:t> 1) mobile phone, 2) </a:t>
            </a:r>
            <a:r>
              <a:rPr lang="en-US" b="1" dirty="0" err="1" smtClean="0"/>
              <a:t>IoT</a:t>
            </a:r>
            <a:endParaRPr lang="en-US" b="1" dirty="0" smtClean="0"/>
          </a:p>
          <a:p>
            <a:endParaRPr lang="en-US" b="1" dirty="0" smtClean="0"/>
          </a:p>
          <a:p>
            <a:r>
              <a:rPr lang="en-US" b="1" dirty="0" smtClean="0">
                <a:solidFill>
                  <a:srgbClr val="FF0000"/>
                </a:solidFill>
              </a:rPr>
              <a:t>What frequencies are used</a:t>
            </a:r>
            <a:r>
              <a:rPr lang="en-US" b="1" dirty="0" smtClean="0"/>
              <a:t>: 1) up to 6 GHz 2) up to 86 GHz</a:t>
            </a:r>
          </a:p>
          <a:p>
            <a:endParaRPr lang="en-US" b="1" dirty="0" smtClean="0"/>
          </a:p>
          <a:p>
            <a:r>
              <a:rPr lang="en-US" b="1" dirty="0" smtClean="0"/>
              <a:t>What are the differences between 4G (LTE) and 5G systems? Both use MIMO and </a:t>
            </a:r>
            <a:r>
              <a:rPr lang="en-US" b="1" dirty="0" err="1" smtClean="0"/>
              <a:t>beamforming</a:t>
            </a:r>
            <a:r>
              <a:rPr lang="en-US" b="1" dirty="0" smtClean="0"/>
              <a:t> (already applied to modern 2.4 / 5 GHz routers)</a:t>
            </a:r>
          </a:p>
          <a:p>
            <a:endParaRPr lang="en-US" b="1" dirty="0" smtClean="0"/>
          </a:p>
          <a:p>
            <a:r>
              <a:rPr lang="en-US" b="1" dirty="0" smtClean="0"/>
              <a:t>There are studies that were done</a:t>
            </a:r>
            <a:r>
              <a:rPr lang="en-US" b="1" dirty="0" smtClean="0">
                <a:solidFill>
                  <a:srgbClr val="C00000"/>
                </a:solidFill>
              </a:rPr>
              <a:t> before the launch </a:t>
            </a:r>
            <a:r>
              <a:rPr lang="en-US" b="1" dirty="0" smtClean="0"/>
              <a:t>of a wireless systems? What is the situation with 5G?</a:t>
            </a:r>
          </a:p>
          <a:p>
            <a:endParaRPr lang="en-US" b="1" dirty="0" smtClean="0"/>
          </a:p>
          <a:p>
            <a:r>
              <a:rPr lang="en-US" b="1" dirty="0" smtClean="0"/>
              <a:t>Is there definite information about the harmful effects of existing systems: 3G, 4G, </a:t>
            </a:r>
            <a:r>
              <a:rPr lang="en-US" b="1" dirty="0" err="1" smtClean="0"/>
              <a:t>WiFi</a:t>
            </a:r>
            <a:r>
              <a:rPr lang="en-US" b="1" dirty="0" smtClean="0"/>
              <a:t>, BT, DECT except for the case of EHS </a:t>
            </a:r>
            <a:r>
              <a:rPr lang="en-US" b="1" smtClean="0"/>
              <a:t>(electro-hyper-sensitive</a:t>
            </a:r>
            <a:r>
              <a:rPr lang="en-US" b="1" dirty="0" smtClean="0"/>
              <a:t>) people?</a:t>
            </a:r>
          </a:p>
          <a:p>
            <a:endParaRPr lang="en-US" b="1" dirty="0" smtClean="0"/>
          </a:p>
          <a:p>
            <a:r>
              <a:rPr lang="en-US" b="1" dirty="0" smtClean="0"/>
              <a:t>Do electromagnetic radiation and chemical pollution reduce the human being’s  immunity?</a:t>
            </a:r>
          </a:p>
          <a:p>
            <a:endParaRPr lang="en-US" b="1" dirty="0" smtClean="0"/>
          </a:p>
          <a:p>
            <a:r>
              <a:rPr lang="en-US" b="1" dirty="0" smtClean="0"/>
              <a:t>What do you think about the campaign of the Romanian 5G site?</a:t>
            </a:r>
          </a:p>
          <a:p>
            <a:pPr>
              <a:buNone/>
            </a:pPr>
            <a:endParaRPr lang="en-US" b="1" dirty="0" smtClean="0"/>
          </a:p>
          <a:p>
            <a:r>
              <a:rPr lang="en-US" b="1" dirty="0" smtClean="0"/>
              <a:t>What research projects have been proposed or do international collaborations have participants?</a:t>
            </a:r>
          </a:p>
          <a:p>
            <a:pPr>
              <a:buNone/>
            </a:pPr>
            <a:endParaRPr lang="en-US" b="1" dirty="0" smtClean="0"/>
          </a:p>
          <a:p>
            <a:r>
              <a:rPr lang="en-US" b="1" dirty="0" smtClean="0"/>
              <a:t>There is a material basis: software and / or hardware</a:t>
            </a:r>
            <a:endParaRPr lang="en-US" b="1" dirty="0"/>
          </a:p>
        </p:txBody>
      </p:sp>
      <p:pic>
        <p:nvPicPr>
          <p:cNvPr id="4" name="Picture 3"/>
          <p:cNvPicPr/>
          <p:nvPr/>
        </p:nvPicPr>
        <p:blipFill>
          <a:blip r:embed="rId2" cstate="print"/>
          <a:srcRect/>
          <a:stretch>
            <a:fillRect/>
          </a:stretch>
        </p:blipFill>
        <p:spPr bwMode="auto">
          <a:xfrm>
            <a:off x="0" y="0"/>
            <a:ext cx="1003670" cy="3005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402</Words>
  <Application>Microsoft Office PowerPoint</Application>
  <PresentationFormat>On-screen Show (4:3)</PresentationFormat>
  <Paragraphs>64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ROUND TABLE Informations &amp; Questionaire</vt:lpstr>
      <vt:lpstr> Letter of 15 EU Member States on EMF and 5G disinformation from 20.10.2020 </vt:lpstr>
      <vt:lpstr>        Press Conference: WASHINGTON, DC, 20.10. 2020                                       Organized by EHT (Environmental Health Trust)       </vt:lpstr>
      <vt:lpstr>Slide 4</vt:lpstr>
      <vt:lpstr>Videoconferinţa  ZF-21. 07. 2020  Ce planuri are România cu tehnologia 5G?</vt:lpstr>
      <vt:lpstr>5G Conference Cluj-Napoca 11.09.2020 The impact of 5G on the health of the population</vt:lpstr>
      <vt:lpstr>Conferinţa online 5G INDUSTRIAL 2020 25.09.2020 România  “Şansele unei economii accelerate de IoT, WiFi, Cloud, 5G”</vt:lpstr>
      <vt:lpstr> Information about the Campaign against the 5G System from Romania </vt:lpstr>
      <vt:lpstr>Round Table Questionnaire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 of 15 EU Member States on EMF and 5G disinformation from 20.10.2020</dc:title>
  <dc:creator>giasistem</dc:creator>
  <cp:lastModifiedBy>user</cp:lastModifiedBy>
  <cp:revision>9</cp:revision>
  <dcterms:created xsi:type="dcterms:W3CDTF">2020-10-31T08:02:54Z</dcterms:created>
  <dcterms:modified xsi:type="dcterms:W3CDTF">2020-11-11T08:16:52Z</dcterms:modified>
</cp:coreProperties>
</file>